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84" r:id="rId2"/>
    <p:sldId id="1032" r:id="rId3"/>
    <p:sldId id="1034" r:id="rId4"/>
    <p:sldId id="988" r:id="rId5"/>
    <p:sldId id="1029" r:id="rId6"/>
    <p:sldId id="989" r:id="rId7"/>
    <p:sldId id="999" r:id="rId8"/>
    <p:sldId id="995" r:id="rId9"/>
    <p:sldId id="992" r:id="rId10"/>
    <p:sldId id="1000" r:id="rId11"/>
    <p:sldId id="1001" r:id="rId12"/>
    <p:sldId id="1002" r:id="rId13"/>
    <p:sldId id="991" r:id="rId14"/>
    <p:sldId id="1008" r:id="rId15"/>
    <p:sldId id="1007" r:id="rId16"/>
    <p:sldId id="1009" r:id="rId17"/>
    <p:sldId id="1019" r:id="rId18"/>
    <p:sldId id="1020" r:id="rId19"/>
    <p:sldId id="1011" r:id="rId20"/>
    <p:sldId id="1013" r:id="rId21"/>
    <p:sldId id="1014" r:id="rId22"/>
    <p:sldId id="996" r:id="rId23"/>
    <p:sldId id="1016" r:id="rId24"/>
    <p:sldId id="1017" r:id="rId25"/>
    <p:sldId id="1018" r:id="rId26"/>
    <p:sldId id="1021" r:id="rId27"/>
    <p:sldId id="997" r:id="rId28"/>
    <p:sldId id="1022" r:id="rId29"/>
    <p:sldId id="1024" r:id="rId30"/>
    <p:sldId id="1030" r:id="rId31"/>
    <p:sldId id="1023" r:id="rId32"/>
    <p:sldId id="1026" r:id="rId33"/>
    <p:sldId id="1025" r:id="rId34"/>
    <p:sldId id="1027" r:id="rId35"/>
    <p:sldId id="1028" r:id="rId36"/>
    <p:sldId id="1031" r:id="rId37"/>
    <p:sldId id="561" r:id="rId38"/>
  </p:sldIdLst>
  <p:sldSz cx="12190413" cy="6859588"/>
  <p:notesSz cx="6858000" cy="9144000"/>
  <p:defaultTextStyle>
    <a:defPPr>
      <a:defRPr lang="zh-TW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7651">
          <p15:clr>
            <a:srgbClr val="A4A3A4"/>
          </p15:clr>
        </p15:guide>
        <p15:guide id="3" pos="27">
          <p15:clr>
            <a:srgbClr val="A4A3A4"/>
          </p15:clr>
        </p15:guide>
        <p15:guide id="4" orient="horz" pos="4320">
          <p15:clr>
            <a:srgbClr val="A4A3A4"/>
          </p15:clr>
        </p15:guide>
        <p15:guide id="5" pos="37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7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39FC5"/>
    <a:srgbClr val="064E74"/>
    <a:srgbClr val="595959"/>
    <a:srgbClr val="DAE4F0"/>
    <a:srgbClr val="FFFFFF"/>
    <a:srgbClr val="7F7F7F"/>
    <a:srgbClr val="1E3348"/>
    <a:srgbClr val="BFBFBF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5040" autoAdjust="0"/>
  </p:normalViewPr>
  <p:slideViewPr>
    <p:cSldViewPr>
      <p:cViewPr varScale="1">
        <p:scale>
          <a:sx n="99" d="100"/>
          <a:sy n="99" d="100"/>
        </p:scale>
        <p:origin x="72" y="252"/>
      </p:cViewPr>
      <p:guideLst>
        <p:guide orient="horz" pos="4319"/>
        <p:guide pos="7651"/>
        <p:guide pos="27"/>
        <p:guide orient="horz" pos="4320"/>
        <p:guide pos="3731"/>
      </p:guideLst>
    </p:cSldViewPr>
  </p:slideViewPr>
  <p:outlineViewPr>
    <p:cViewPr>
      <p:scale>
        <a:sx n="33" d="100"/>
        <a:sy n="33" d="100"/>
      </p:scale>
      <p:origin x="0" y="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3336" y="-114"/>
      </p:cViewPr>
      <p:guideLst>
        <p:guide orient="horz" pos="2867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7EFE8-23DE-47CB-9D1A-3AD825E9DFAB}" type="datetimeFigureOut">
              <a:rPr lang="zh-TW" altLang="en-US" smtClean="0"/>
              <a:t>2020/11/18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D961D-8EE8-4FEF-BFD1-8D3E5FA0F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04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C2CF1-98CD-44D0-B5F7-8276F624CEF1}" type="datetimeFigureOut">
              <a:rPr lang="zh-TW" altLang="en-US" smtClean="0"/>
              <a:t>2020/11/18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7F52F-DDDA-47A5-8A14-BDE1CF995B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35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封面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46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封底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44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327" y="2383282"/>
            <a:ext cx="10093758" cy="831190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800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203" y="3173607"/>
            <a:ext cx="3262007" cy="40020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598406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775" y="5085978"/>
            <a:ext cx="9986862" cy="1072432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just"/>
                <a:endParaRPr lang="zh-TW" altLang="en-US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/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0413" cy="584775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07" y="83959"/>
            <a:ext cx="4492953" cy="523213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154" y="6582660"/>
            <a:ext cx="936000" cy="156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15" y="54297"/>
            <a:ext cx="1702821" cy="525938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5090" y="6253614"/>
            <a:ext cx="306317" cy="73573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03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5572" y="6479338"/>
            <a:ext cx="972718" cy="260648"/>
          </a:xfrm>
          <a:prstGeom prst="rect">
            <a:avLst/>
          </a:prstGeom>
        </p:spPr>
        <p:txBody>
          <a:bodyPr vert="horz" lIns="91139" tIns="45573" rIns="91139" bIns="45573" rtlCol="0" anchor="ctr"/>
          <a:lstStyle/>
          <a:p>
            <a:pPr algn="ctr" defTabSz="913456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456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9350558" y="6485291"/>
            <a:ext cx="2344673" cy="274509"/>
          </a:xfrm>
          <a:prstGeom prst="rect">
            <a:avLst/>
          </a:prstGeom>
        </p:spPr>
        <p:txBody>
          <a:bodyPr wrap="square" lIns="104174" tIns="52086" rIns="104174" bIns="52086" anchor="ctr">
            <a:spAutoFit/>
          </a:bodyPr>
          <a:lstStyle/>
          <a:p>
            <a:pPr algn="ctr" defTabSz="914103"/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Inventec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8388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1213" y="6497638"/>
            <a:ext cx="252878" cy="25287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/>
          <p:nvPr userDrawn="1"/>
        </p:nvSpPr>
        <p:spPr>
          <a:xfrm>
            <a:off x="11351357" y="6493723"/>
            <a:ext cx="972591" cy="260708"/>
          </a:xfrm>
          <a:prstGeom prst="rect">
            <a:avLst/>
          </a:prstGeom>
        </p:spPr>
        <p:txBody>
          <a:bodyPr vert="horz" lIns="91172" tIns="45590" rIns="91172" bIns="45590" rtlCol="0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49340" y="6486791"/>
            <a:ext cx="2344368" cy="274573"/>
          </a:xfrm>
          <a:prstGeom prst="rect">
            <a:avLst/>
          </a:prstGeom>
        </p:spPr>
        <p:txBody>
          <a:bodyPr wrap="square" lIns="104212" tIns="52105" rIns="104212" bIns="52105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598407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34566" y="847903"/>
            <a:ext cx="326243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lnSpc>
                <a:spcPct val="110000"/>
              </a:lnSpc>
              <a:buNone/>
              <a:defRPr lang="zh-TW" altLang="en-US" sz="2000" b="1" dirty="0" smtClean="0">
                <a:solidFill>
                  <a:srgbClr val="039FC5"/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2"/>
          </p:nvPr>
        </p:nvSpPr>
        <p:spPr>
          <a:xfrm>
            <a:off x="431315" y="1381737"/>
            <a:ext cx="11322275" cy="521714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1213" y="6497638"/>
            <a:ext cx="252878" cy="25287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/>
          <p:nvPr userDrawn="1"/>
        </p:nvSpPr>
        <p:spPr>
          <a:xfrm>
            <a:off x="11351357" y="6493723"/>
            <a:ext cx="972591" cy="260708"/>
          </a:xfrm>
          <a:prstGeom prst="rect">
            <a:avLst/>
          </a:prstGeom>
        </p:spPr>
        <p:txBody>
          <a:bodyPr vert="horz" lIns="91172" tIns="45590" rIns="91172" bIns="45590" rtlCol="0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49340" y="6486791"/>
            <a:ext cx="2344368" cy="274573"/>
          </a:xfrm>
          <a:prstGeom prst="rect">
            <a:avLst/>
          </a:prstGeom>
        </p:spPr>
        <p:txBody>
          <a:bodyPr wrap="square" lIns="104212" tIns="52105" rIns="104212" bIns="52105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598407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48000" y="1008000"/>
            <a:ext cx="0" cy="540000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60000" y="1332000"/>
            <a:ext cx="1134000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60000" y="5040000"/>
            <a:ext cx="1134000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1630710" y="1008000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TPM 1.0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備品管理系统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7721868" y="1008000"/>
            <a:ext cx="2765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TPM 1.1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備品管理系統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籤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04632" y="2875668"/>
            <a:ext cx="10176920" cy="770201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ctr">
              <a:defRPr lang="zh-TW" altLang="en-US" sz="4000" dirty="0">
                <a:solidFill>
                  <a:srgbClr val="039FC5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598407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071264" y="3692735"/>
            <a:ext cx="6047885" cy="457306"/>
          </a:xfrm>
          <a:prstGeom prst="rect">
            <a:avLst/>
          </a:prstGeom>
        </p:spPr>
        <p:txBody>
          <a:bodyPr lIns="91438" tIns="45719" rIns="91438" bIns="45719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4000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4000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45552" y="2348880"/>
            <a:ext cx="1099308" cy="1113050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598407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692856"/>
          </a:xfrm>
          <a:prstGeom prst="rect">
            <a:avLst/>
          </a:prstGeom>
          <a:gradFill flip="none" rotWithShape="1">
            <a:gsLst>
              <a:gs pos="0">
                <a:srgbClr val="003366"/>
              </a:gs>
              <a:gs pos="53000">
                <a:srgbClr val="000099">
                  <a:alpha val="77000"/>
                </a:srgbClr>
              </a:gs>
              <a:gs pos="100000">
                <a:srgbClr val="0000CC">
                  <a:alpha val="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84480" indent="0">
              <a:tabLst>
                <a:tab pos="2342515" algn="l"/>
              </a:tabLst>
              <a:defRPr sz="29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521" y="6490587"/>
            <a:ext cx="2844430" cy="365210"/>
          </a:xfrm>
          <a:prstGeom prst="rect">
            <a:avLst/>
          </a:prstGeom>
        </p:spPr>
        <p:txBody>
          <a:bodyPr lIns="95782" tIns="47891" rIns="95782" bIns="47891"/>
          <a:lstStyle>
            <a:lvl1pPr>
              <a:defRPr/>
            </a:lvl1pPr>
          </a:lstStyle>
          <a:p>
            <a:pPr>
              <a:defRPr/>
            </a:pPr>
            <a:fld id="{BE64BECC-519A-4A2A-9C76-744494964F3B}" type="datetimeFigureOut">
              <a:rPr lang="zh-TW" altLang="en-US"/>
              <a:t>2020/11/18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075" y="6593614"/>
            <a:ext cx="4114264" cy="24742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09479" y="6619231"/>
            <a:ext cx="2742843" cy="236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815EE4-6A72-4AF7-993A-848B323F972C}" type="slidenum">
              <a:rPr lang="zh-TW" altLang="en-US"/>
              <a:t>‹#›</a:t>
            </a:fld>
            <a:endParaRPr lang="zh-TW" altLang="en-US" dirty="0"/>
          </a:p>
        </p:txBody>
      </p:sp>
      <p:pic>
        <p:nvPicPr>
          <p:cNvPr id="7" name="內容版面配置區 5" descr="Inventec Logo_Min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0" b="31445"/>
          <a:stretch>
            <a:fillRect/>
          </a:stretch>
        </p:blipFill>
        <p:spPr bwMode="auto">
          <a:xfrm>
            <a:off x="527905" y="6619232"/>
            <a:ext cx="1403817" cy="206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" y="6358412"/>
            <a:ext cx="1908682" cy="36436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Inventec Confidential</a:t>
            </a:r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5619" y="6358412"/>
            <a:ext cx="2844912" cy="36436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16811126-9476-4F1D-AA79-8AD2DA7B613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1213" y="6497638"/>
            <a:ext cx="252878" cy="25287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/>
          <p:nvPr userDrawn="1"/>
        </p:nvSpPr>
        <p:spPr>
          <a:xfrm>
            <a:off x="11351357" y="6493723"/>
            <a:ext cx="972591" cy="260708"/>
          </a:xfrm>
          <a:prstGeom prst="rect">
            <a:avLst/>
          </a:prstGeom>
        </p:spPr>
        <p:txBody>
          <a:bodyPr vert="horz" lIns="91172" tIns="45590" rIns="91172" bIns="45590" rtlCol="0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49340" y="6486791"/>
            <a:ext cx="2344368" cy="274573"/>
          </a:xfrm>
          <a:prstGeom prst="rect">
            <a:avLst/>
          </a:prstGeom>
        </p:spPr>
        <p:txBody>
          <a:bodyPr wrap="square" lIns="104212" tIns="52105" rIns="104212" bIns="52105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598407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2"/>
          </p:nvPr>
        </p:nvSpPr>
        <p:spPr>
          <a:xfrm>
            <a:off x="431315" y="1381737"/>
            <a:ext cx="11322275" cy="521714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0413" cy="584775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07" y="83959"/>
            <a:ext cx="4492953" cy="523213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154" y="6582660"/>
            <a:ext cx="936000" cy="156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15" y="54297"/>
            <a:ext cx="1702821" cy="525938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5090" y="6253614"/>
            <a:ext cx="306317" cy="73573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03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5572" y="6479338"/>
            <a:ext cx="972718" cy="260648"/>
          </a:xfrm>
          <a:prstGeom prst="rect">
            <a:avLst/>
          </a:prstGeom>
        </p:spPr>
        <p:txBody>
          <a:bodyPr vert="horz" lIns="91139" tIns="45573" rIns="91139" bIns="45573" rtlCol="0" anchor="ctr"/>
          <a:lstStyle/>
          <a:p>
            <a:pPr algn="ctr" defTabSz="913456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456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9350558" y="6485291"/>
            <a:ext cx="2344673" cy="274509"/>
          </a:xfrm>
          <a:prstGeom prst="rect">
            <a:avLst/>
          </a:prstGeom>
        </p:spPr>
        <p:txBody>
          <a:bodyPr wrap="square" lIns="104174" tIns="52086" rIns="104174" bIns="52086" anchor="ctr">
            <a:spAutoFit/>
          </a:bodyPr>
          <a:lstStyle/>
          <a:p>
            <a:pPr algn="ctr" defTabSz="914103"/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Inventec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7175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10.99.169.14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048326" y="1485578"/>
            <a:ext cx="10093758" cy="83119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+mn-lt"/>
              </a:rPr>
              <a:t>TPMS </a:t>
            </a:r>
            <a:r>
              <a:rPr lang="en-US" altLang="zh-CN" dirty="0" smtClean="0">
                <a:latin typeface="+mn-lt"/>
              </a:rPr>
              <a:t>Spare </a:t>
            </a:r>
            <a:r>
              <a:rPr lang="en-US" altLang="zh-CN" dirty="0" smtClean="0">
                <a:latin typeface="+mn-lt"/>
              </a:rPr>
              <a:t>Parts Management</a:t>
            </a:r>
            <a:endParaRPr lang="zh-TW" altLang="en-US" dirty="0">
              <a:latin typeface="+mn-lt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4988400" y="3173607"/>
            <a:ext cx="2213610" cy="6311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zh-TW" sz="3200" dirty="0">
                <a:solidFill>
                  <a:srgbClr val="4F4F4F"/>
                </a:solidFill>
              </a:rPr>
              <a:t>使用者手册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4842992" cy="584775"/>
          </a:xfrm>
        </p:spPr>
        <p:txBody>
          <a:bodyPr/>
          <a:lstStyle/>
          <a:p>
            <a:r>
              <a:rPr lang="zh-CN" altLang="en-US" dirty="0" smtClean="0"/>
              <a:t>备品入库（</a:t>
            </a:r>
            <a:r>
              <a:rPr lang="en-US" altLang="zh-CN" dirty="0" smtClean="0"/>
              <a:t>SN</a:t>
            </a:r>
            <a:r>
              <a:rPr lang="zh-CN" altLang="en-US" dirty="0" smtClean="0"/>
              <a:t>条码管控）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74650" y="827405"/>
            <a:ext cx="10985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在备品清单界面，点击“入库”按钮，进入入库界面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输入料号，及备品数量，点击“添加”按钮，会自动生成条码，输入其他信息，保存即可</a:t>
            </a:r>
            <a:endParaRPr lang="zh-CN" altLang="zh-CN" sz="1600" dirty="0" smtClean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629594"/>
            <a:ext cx="10861117" cy="5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4842992" cy="584775"/>
          </a:xfrm>
        </p:spPr>
        <p:txBody>
          <a:bodyPr/>
          <a:lstStyle/>
          <a:p>
            <a:r>
              <a:rPr lang="zh-CN" altLang="en-US" dirty="0" smtClean="0"/>
              <a:t>备品入库（</a:t>
            </a:r>
            <a:r>
              <a:rPr lang="en-US" altLang="zh-CN" dirty="0" smtClean="0"/>
              <a:t>SN</a:t>
            </a:r>
            <a:r>
              <a:rPr lang="zh-CN" altLang="en-US" dirty="0" smtClean="0"/>
              <a:t>条码绑定）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74650" y="827405"/>
            <a:ext cx="1098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在备品清单界面，点击“入库”按钮，进入入库界面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输入料号，然后依次输入要绑定的序号，添加到列表中，最后点击“确定”按钮即可保存</a:t>
            </a:r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583345"/>
            <a:ext cx="11053152" cy="5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0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4288353" cy="584775"/>
          </a:xfrm>
        </p:spPr>
        <p:txBody>
          <a:bodyPr/>
          <a:lstStyle/>
          <a:p>
            <a:r>
              <a:rPr lang="zh-CN" altLang="en-US" dirty="0" smtClean="0"/>
              <a:t>备品</a:t>
            </a:r>
            <a:r>
              <a:rPr lang="zh-CN" altLang="en-US" dirty="0"/>
              <a:t>领</a:t>
            </a:r>
            <a:r>
              <a:rPr lang="zh-CN" altLang="en-US" dirty="0" smtClean="0"/>
              <a:t>用（普通领用）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74650" y="827405"/>
            <a:ext cx="10985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在备品清单界面，点击“领用”按钮，进入领用界面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选择“普通领用”刷入料号，填写领用数量，输入领用人，保存即可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或输入备品序号，输入领用人，保存即可</a:t>
            </a: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8" y="1940363"/>
            <a:ext cx="10305238" cy="49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>
            <a:spLocks noGrp="1"/>
          </p:cNvSpPr>
          <p:nvPr/>
        </p:nvSpPr>
        <p:spPr>
          <a:xfrm>
            <a:off x="334566" y="332403"/>
            <a:ext cx="2829621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zh-CN" dirty="0" smtClean="0">
                <a:sym typeface="+mn-ea"/>
              </a:rPr>
              <a:t>备品</a:t>
            </a:r>
            <a:r>
              <a:rPr lang="zh-CN" altLang="en-US" dirty="0" smtClean="0">
                <a:sym typeface="+mn-ea"/>
              </a:rPr>
              <a:t>禁用</a:t>
            </a:r>
            <a:r>
              <a:rPr lang="en-US" altLang="zh-CN" dirty="0" smtClean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解禁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90513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备品清单界面，选中要禁用的备品，点击“禁用”按钮，即可禁用；解禁亦同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禁用仅标记状态，不影响备品的领用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593520"/>
            <a:ext cx="11031835" cy="52660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>
            <a:spLocks noGrp="1"/>
          </p:cNvSpPr>
          <p:nvPr/>
        </p:nvSpPr>
        <p:spPr>
          <a:xfrm>
            <a:off x="334566" y="332403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zh-CN" dirty="0" smtClean="0">
                <a:sym typeface="+mn-ea"/>
              </a:rPr>
              <a:t>备品</a:t>
            </a:r>
            <a:r>
              <a:rPr lang="zh-CN" altLang="en-US" dirty="0" smtClean="0">
                <a:sym typeface="+mn-ea"/>
              </a:rPr>
              <a:t>入库（无</a:t>
            </a:r>
            <a:r>
              <a:rPr lang="en-US" altLang="zh-CN" dirty="0" err="1" smtClean="0">
                <a:sym typeface="+mn-ea"/>
              </a:rPr>
              <a:t>sn</a:t>
            </a:r>
            <a:r>
              <a:rPr lang="zh-CN" altLang="en-US" dirty="0" smtClean="0">
                <a:sym typeface="+mn-ea"/>
              </a:rPr>
              <a:t>管控）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905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备品清单界面，点击归库按钮，进入归库界面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选择“入库”模式，输入要归库的备品料号，输入数量，输入归还人，确定提交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578281"/>
            <a:ext cx="11063759" cy="52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5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>
            <a:spLocks noGrp="1"/>
          </p:cNvSpPr>
          <p:nvPr/>
        </p:nvSpPr>
        <p:spPr>
          <a:xfrm>
            <a:off x="334566" y="332403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zh-CN" dirty="0" smtClean="0">
                <a:sym typeface="+mn-ea"/>
              </a:rPr>
              <a:t>备品</a:t>
            </a:r>
            <a:r>
              <a:rPr lang="zh-CN" altLang="en-US" dirty="0" smtClean="0">
                <a:sym typeface="+mn-ea"/>
              </a:rPr>
              <a:t>入库（有</a:t>
            </a:r>
            <a:r>
              <a:rPr lang="en-US" altLang="zh-CN" dirty="0" err="1" smtClean="0">
                <a:sym typeface="+mn-ea"/>
              </a:rPr>
              <a:t>sn</a:t>
            </a:r>
            <a:r>
              <a:rPr lang="zh-CN" altLang="en-US" dirty="0" smtClean="0">
                <a:sym typeface="+mn-ea"/>
              </a:rPr>
              <a:t>管控）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905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备品清单界面，点击归库按钮，进入归库界面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选择“入库”模式，输入要归库的备品序号，输入归还人，确定提交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5" y="1696640"/>
            <a:ext cx="10815811" cy="51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9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>
            <a:spLocks noGrp="1"/>
          </p:cNvSpPr>
          <p:nvPr/>
        </p:nvSpPr>
        <p:spPr>
          <a:xfrm>
            <a:off x="334566" y="332403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zh-CN" altLang="en-US" dirty="0" smtClean="0">
                <a:sym typeface="+mn-ea"/>
              </a:rPr>
              <a:t>备品入库（有</a:t>
            </a:r>
            <a:r>
              <a:rPr lang="en-US" altLang="zh-CN" dirty="0" err="1" smtClean="0">
                <a:sym typeface="+mn-ea"/>
              </a:rPr>
              <a:t>sn</a:t>
            </a:r>
            <a:r>
              <a:rPr lang="zh-CN" altLang="en-US" dirty="0" smtClean="0">
                <a:sym typeface="+mn-ea"/>
              </a:rPr>
              <a:t>管控维修）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905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备品清单界面，点击归库按钮，进入归库界面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选择“维修”模式，输入要归库的备品序号，输入归还人，确定提交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此时，该备品状态变为“待维修”，需等维修工程师领出进行维修。见下一张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PPT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" y="2012973"/>
            <a:ext cx="10153128" cy="48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1826141" cy="584775"/>
          </a:xfrm>
        </p:spPr>
        <p:txBody>
          <a:bodyPr/>
          <a:lstStyle/>
          <a:p>
            <a:r>
              <a:rPr lang="zh-CN" altLang="en-US" dirty="0" smtClean="0"/>
              <a:t>备品送修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68910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在备品序号界面，点击“维修”按钮，进入维修界面，此功能仅支持待维修的备品刷出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输入要刷出的备品序号，输入领用人，确定提交，即可由维修工程师领走进行维修，备品状态更新为“维修中”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/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586049"/>
            <a:ext cx="10703719" cy="52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9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2646878" cy="584775"/>
          </a:xfrm>
        </p:spPr>
        <p:txBody>
          <a:bodyPr/>
          <a:lstStyle/>
          <a:p>
            <a:r>
              <a:rPr lang="zh-CN" altLang="en-US" dirty="0" smtClean="0"/>
              <a:t>备品维修归还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689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在备品序号界面，点击“维修归还”按钮，进入维修归还界面，此功能仅支持维修中的备品刷入</a:t>
            </a:r>
            <a:endParaRPr lang="en-US" altLang="zh-CN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选择备品去向，输入要归还的备品，输入维修人，验证人，归还人等信息，确定提交</a:t>
            </a: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/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6" y="1703443"/>
            <a:ext cx="10487695" cy="5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41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>
            <a:spLocks noGrp="1"/>
          </p:cNvSpPr>
          <p:nvPr/>
        </p:nvSpPr>
        <p:spPr>
          <a:xfrm>
            <a:off x="334566" y="332403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zh-CN" dirty="0" smtClean="0">
                <a:sym typeface="+mn-ea"/>
              </a:rPr>
              <a:t>备品</a:t>
            </a:r>
            <a:r>
              <a:rPr lang="zh-CN" altLang="en-US" dirty="0" smtClean="0">
                <a:sym typeface="+mn-ea"/>
              </a:rPr>
              <a:t>入库（有</a:t>
            </a:r>
            <a:r>
              <a:rPr lang="en-US" altLang="zh-CN" dirty="0" err="1" smtClean="0">
                <a:sym typeface="+mn-ea"/>
              </a:rPr>
              <a:t>sn</a:t>
            </a:r>
            <a:r>
              <a:rPr lang="zh-CN" altLang="en-US" dirty="0" smtClean="0">
                <a:sym typeface="+mn-ea"/>
              </a:rPr>
              <a:t>管控报废）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905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备品清单界面，点击归库按钮，进入归库界面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选择“报废”模式，输入要归库的备品序号，输入归还人，确定提交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此时，该备品在列表中显示为“待报废”状态，需由备品室进行报废处理，报废动作见下一张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PPT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0" y="2008254"/>
            <a:ext cx="10108926" cy="48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0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库房管理系统导入</a:t>
            </a:r>
            <a:r>
              <a:rPr lang="zh-CN" altLang="zh-CN" b="1" dirty="0" smtClean="0"/>
              <a:t>规范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31315" y="1053531"/>
            <a:ext cx="11322275" cy="5545350"/>
          </a:xfrm>
        </p:spPr>
        <p:txBody>
          <a:bodyPr/>
          <a:lstStyle/>
          <a:p>
            <a:pPr lvl="0"/>
            <a:r>
              <a:rPr lang="zh-CN" altLang="zh-CN" sz="2400" b="1" dirty="0"/>
              <a:t>耗材管理</a:t>
            </a:r>
            <a:r>
              <a:rPr lang="zh-CN" altLang="zh-CN" sz="2400" dirty="0"/>
              <a:t>；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、设备维修配件及耗材类：软件里面可以存储：物品名称、照片、品牌、型号、供货厂商、配件放置位置、配件归类、详细使用位置、安全库存、入库时间、入库人、入库数量、出库数量、领出人、出库时间、领出原因、自动计算剩余库存量、物品请购周期、备注；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）、具有自动计算月损耗量、对比安全库存、低于安全库存自动报警提醒；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）、具有模糊搜索功能，根据各种条件进行搜索；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）、具有</a:t>
            </a:r>
            <a:r>
              <a:rPr lang="zh-CN" altLang="zh-CN" dirty="0">
                <a:solidFill>
                  <a:srgbClr val="FF0000"/>
                </a:solidFill>
              </a:rPr>
              <a:t>图片相似度查找</a:t>
            </a:r>
            <a:r>
              <a:rPr lang="zh-CN" altLang="zh-CN" dirty="0"/>
              <a:t>功能，便于物品领用；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）、如果连续两个月的月损耗量均大于安全库存的</a:t>
            </a:r>
            <a:r>
              <a:rPr lang="en-US" altLang="zh-CN" dirty="0"/>
              <a:t>80%</a:t>
            </a:r>
            <a:r>
              <a:rPr lang="zh-CN" altLang="zh-CN" dirty="0"/>
              <a:t>，系统要邮件报警发送到相应的设定</a:t>
            </a:r>
            <a:r>
              <a:rPr lang="en-US" altLang="zh-CN" dirty="0"/>
              <a:t>Mail</a:t>
            </a:r>
            <a:r>
              <a:rPr lang="zh-CN" altLang="zh-CN" dirty="0"/>
              <a:t>；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5635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>
            <a:spLocks noGrp="1"/>
          </p:cNvSpPr>
          <p:nvPr/>
        </p:nvSpPr>
        <p:spPr>
          <a:xfrm>
            <a:off x="334566" y="332403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zh-CN" dirty="0" smtClean="0">
                <a:sym typeface="+mn-ea"/>
              </a:rPr>
              <a:t>备品</a:t>
            </a:r>
            <a:r>
              <a:rPr lang="zh-CN" altLang="en-US" dirty="0" smtClean="0">
                <a:sym typeface="+mn-ea"/>
              </a:rPr>
              <a:t>报废（有</a:t>
            </a:r>
            <a:r>
              <a:rPr lang="en-US" altLang="zh-CN" dirty="0" err="1" smtClean="0">
                <a:sym typeface="+mn-ea"/>
              </a:rPr>
              <a:t>sn</a:t>
            </a:r>
            <a:r>
              <a:rPr lang="zh-CN" altLang="en-US" dirty="0" smtClean="0">
                <a:sym typeface="+mn-ea"/>
              </a:rPr>
              <a:t>管控）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9051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备品清单界面，点击“报废”按钮，进入报废界面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输入要报废的备品料号，选择要报废的备品序号，点击“添加”至列表，最后确定提交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可选待报废或在库状态的备品进行报废</a:t>
            </a: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971626"/>
            <a:ext cx="10239747" cy="48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3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>
            <a:spLocks noGrp="1"/>
          </p:cNvSpPr>
          <p:nvPr/>
        </p:nvSpPr>
        <p:spPr>
          <a:xfrm>
            <a:off x="334566" y="332403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zh-CN" dirty="0" smtClean="0">
                <a:sym typeface="+mn-ea"/>
              </a:rPr>
              <a:t>备品</a:t>
            </a:r>
            <a:r>
              <a:rPr lang="zh-CN" altLang="en-US" dirty="0" smtClean="0">
                <a:sym typeface="+mn-ea"/>
              </a:rPr>
              <a:t>报废（无</a:t>
            </a:r>
            <a:r>
              <a:rPr lang="en-US" altLang="zh-CN" dirty="0" err="1" smtClean="0">
                <a:sym typeface="+mn-ea"/>
              </a:rPr>
              <a:t>sn</a:t>
            </a:r>
            <a:r>
              <a:rPr lang="zh-CN" altLang="en-US" dirty="0" smtClean="0">
                <a:sym typeface="+mn-ea"/>
              </a:rPr>
              <a:t>管控）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90513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备品清单界面，点击“报废”按钮，进入报废界面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输入要报废的备品料号，输入数量，输入备忘录号，点击“添加”至列表，最后确定提交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备品报废，会更新备品库存并记录系统日志</a:t>
            </a: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2" y="2025133"/>
            <a:ext cx="10127655" cy="48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83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1826141" cy="584775"/>
          </a:xfrm>
        </p:spPr>
        <p:txBody>
          <a:bodyPr/>
          <a:lstStyle/>
          <a:p>
            <a:r>
              <a:rPr lang="zh-CN" altLang="en-US" dirty="0" smtClean="0"/>
              <a:t>备品替换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689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在备品序号界面，点击“替换”按钮，进入替换界面，此功能仅</a:t>
            </a:r>
            <a:r>
              <a:rPr lang="zh-CN" altLang="en-US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支持组装机台中的备品替换</a:t>
            </a:r>
            <a:endParaRPr lang="zh-CN" altLang="en-US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输入要归还的备品序号，选择去向；输入要出库的备品序号，输入领用人，确定提交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/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19" y="1563617"/>
            <a:ext cx="10775727" cy="53090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1826141" cy="584775"/>
          </a:xfrm>
        </p:spPr>
        <p:txBody>
          <a:bodyPr/>
          <a:lstStyle/>
          <a:p>
            <a:r>
              <a:rPr lang="zh-CN" altLang="en-US" dirty="0" smtClean="0"/>
              <a:t>备品借用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68910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在备品序号界面，点击“借用”按钮，进入借用界面</a:t>
            </a:r>
            <a:endParaRPr lang="zh-CN" altLang="en-US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输入归还日期，输入借用的备品序号，输入借用人，确定提交；备品状态变更为“借出”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/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4" y="1659479"/>
            <a:ext cx="10554679" cy="52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1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2646878" cy="584775"/>
          </a:xfrm>
        </p:spPr>
        <p:txBody>
          <a:bodyPr/>
          <a:lstStyle/>
          <a:p>
            <a:r>
              <a:rPr lang="zh-CN" altLang="en-US" dirty="0" smtClean="0"/>
              <a:t>备品借用归还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689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在备品序号界面，点击“借用归还”按钮，进入借用归还界面，此功能仅支持对“借出”状态备品操作</a:t>
            </a:r>
            <a:endParaRPr lang="zh-CN" altLang="en-US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选择去向；输入要归还的备品序号，输入归还人，确定提交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/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1" y="1621526"/>
            <a:ext cx="10631711" cy="52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1826141" cy="584775"/>
          </a:xfrm>
        </p:spPr>
        <p:txBody>
          <a:bodyPr/>
          <a:lstStyle/>
          <a:p>
            <a:r>
              <a:rPr lang="zh-CN" altLang="en-US" dirty="0" smtClean="0"/>
              <a:t>备品销毁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689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在备品序号界面，点击“销毁”按钮，进入销毁界面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输入销毁原因，点击确定提交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/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" y="1652884"/>
            <a:ext cx="10568063" cy="52067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6" y="3792110"/>
            <a:ext cx="10202699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1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2829621" cy="584775"/>
          </a:xfrm>
        </p:spPr>
        <p:txBody>
          <a:bodyPr/>
          <a:lstStyle/>
          <a:p>
            <a:r>
              <a:rPr lang="zh-CN" altLang="en-US" dirty="0" smtClean="0"/>
              <a:t>备品停用</a:t>
            </a:r>
            <a:r>
              <a:rPr lang="en-US" altLang="zh-CN" dirty="0" smtClean="0"/>
              <a:t>/</a:t>
            </a:r>
            <a:r>
              <a:rPr lang="zh-CN" altLang="en-US" dirty="0" smtClean="0"/>
              <a:t>启用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068910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在备品序号界面，选择要停用的备品，点击“停用”按钮，即可停用，停用后不可出库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备品序号界面，选择要启用的备品，点击“启用”，即可启用备品，可出库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/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2" y="1639893"/>
            <a:ext cx="10559703" cy="520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0" y="1689783"/>
            <a:ext cx="5276768" cy="51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2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2224405" cy="583565"/>
          </a:xfrm>
        </p:spPr>
        <p:txBody>
          <a:bodyPr/>
          <a:lstStyle/>
          <a:p>
            <a:r>
              <a:rPr lang="zh-CN" altLang="en-US" dirty="0" smtClean="0"/>
              <a:t>查看申领单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76377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备品申领界面，可查看使用单位提交的申领单，并进行捡料发料动作。</a:t>
            </a:r>
            <a:endParaRPr lang="zh-CN" altLang="en-US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337709"/>
            <a:ext cx="11207775" cy="55218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1005403" cy="584775"/>
          </a:xfrm>
        </p:spPr>
        <p:txBody>
          <a:bodyPr/>
          <a:lstStyle/>
          <a:p>
            <a:r>
              <a:rPr lang="zh-CN" altLang="en-US" dirty="0" smtClean="0"/>
              <a:t>捡料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765498"/>
            <a:ext cx="763778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点击捡料，可开始捡料，对于无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SN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管控的备品，输入捡料的数量即可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对于</a:t>
            </a:r>
            <a:r>
              <a:rPr lang="en-US" altLang="zh-CN" sz="1600" dirty="0" err="1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sn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管控的备品，需要依次刷入捡出备品的序号。</a:t>
            </a:r>
            <a:endParaRPr lang="en-US" altLang="zh-CN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可打印捡料单，方便统一捡料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1" y="1956548"/>
            <a:ext cx="9951716" cy="49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9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1005403" cy="584775"/>
          </a:xfrm>
        </p:spPr>
        <p:txBody>
          <a:bodyPr/>
          <a:lstStyle/>
          <a:p>
            <a:r>
              <a:rPr lang="zh-CN" altLang="en-US" dirty="0"/>
              <a:t>发料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74650" y="765498"/>
            <a:ext cx="763778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点击发料，即可将捡好的料发给申领人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核对备品种类及数量，输入领用人，点击确定提交即可完成发料。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557586"/>
            <a:ext cx="10761491" cy="53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5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8" y="683331"/>
            <a:ext cx="11965541" cy="58032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6203" y="4336776"/>
            <a:ext cx="855583" cy="3216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56579" y="5469640"/>
            <a:ext cx="874830" cy="3216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166203" y="2642863"/>
            <a:ext cx="874830" cy="3216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76372" y="2993426"/>
            <a:ext cx="827664" cy="4825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03207" y="85115"/>
            <a:ext cx="8347157" cy="523092"/>
          </a:xfrm>
        </p:spPr>
        <p:txBody>
          <a:bodyPr/>
          <a:lstStyle/>
          <a:p>
            <a:r>
              <a:rPr lang="en-US" altLang="zh-CN" dirty="0" smtClean="0"/>
              <a:t>TPM </a:t>
            </a:r>
            <a:r>
              <a:rPr lang="zh-CN" altLang="en-US" dirty="0" smtClean="0"/>
              <a:t>设备管理</a:t>
            </a:r>
            <a:r>
              <a:rPr lang="en-US" altLang="zh-CN" dirty="0"/>
              <a:t>-TPMS</a:t>
            </a:r>
            <a:r>
              <a:rPr lang="zh-CN" altLang="en-US" dirty="0"/>
              <a:t>项目功能范围</a:t>
            </a:r>
            <a:r>
              <a:rPr lang="en-US" altLang="zh-CN" dirty="0"/>
              <a:t>(</a:t>
            </a:r>
            <a:r>
              <a:rPr lang="zh-CN" altLang="en-US" dirty="0"/>
              <a:t>一期交付功能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30" y="6451926"/>
            <a:ext cx="974598" cy="40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9784403" y="6444594"/>
            <a:ext cx="1523808" cy="303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1486694" y="2133650"/>
            <a:ext cx="3096344" cy="2203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2829621" cy="584775"/>
          </a:xfrm>
        </p:spPr>
        <p:txBody>
          <a:bodyPr/>
          <a:lstStyle/>
          <a:p>
            <a:r>
              <a:rPr lang="zh-CN" altLang="en-US" dirty="0" smtClean="0"/>
              <a:t>领料</a:t>
            </a:r>
            <a:r>
              <a:rPr lang="en-US" altLang="zh-CN" dirty="0" smtClean="0"/>
              <a:t>/</a:t>
            </a:r>
            <a:r>
              <a:rPr lang="zh-CN" altLang="en-US" dirty="0" smtClean="0"/>
              <a:t>备料看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112115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看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板界面，可以查看待捡料及待领用的申领单状态，根据时间顺序可确定其处理的优先级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429512"/>
            <a:ext cx="10775727" cy="53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07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109091" cy="584775"/>
          </a:xfrm>
        </p:spPr>
        <p:txBody>
          <a:bodyPr/>
          <a:lstStyle/>
          <a:p>
            <a:r>
              <a:rPr lang="zh-CN" altLang="en-US" dirty="0" smtClean="0"/>
              <a:t>查看日志（备品清单日志）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1121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备品清单日志界面，可查看备品操作记录，可在高级中选择筛选条件进行查询。</a:t>
            </a:r>
            <a:endParaRPr lang="zh-CN" altLang="en-US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2" y="1341562"/>
            <a:ext cx="10991751" cy="54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7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109091" cy="584775"/>
          </a:xfrm>
        </p:spPr>
        <p:txBody>
          <a:bodyPr/>
          <a:lstStyle/>
          <a:p>
            <a:r>
              <a:rPr lang="zh-CN" altLang="en-US" dirty="0" smtClean="0"/>
              <a:t>查看日志（单一备品日志）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1121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备品清单界面，对单一备品料号，点击“日志”按钮，即可查看该备品的操作记录。</a:t>
            </a:r>
            <a:endParaRPr lang="zh-CN" altLang="en-US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1" y="1341562"/>
            <a:ext cx="11063759" cy="5450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577" y="2637706"/>
            <a:ext cx="7020905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43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109091" cy="584775"/>
          </a:xfrm>
        </p:spPr>
        <p:txBody>
          <a:bodyPr/>
          <a:lstStyle/>
          <a:p>
            <a:r>
              <a:rPr lang="zh-CN" altLang="en-US" dirty="0" smtClean="0"/>
              <a:t>查看日志（备品序号日志）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1121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备品序号日志界面，可查看备品操作记录，可在高级中选择筛选条件进行查询。</a:t>
            </a:r>
            <a:endParaRPr lang="zh-CN" altLang="en-US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1271085"/>
            <a:ext cx="11279783" cy="55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4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109091" cy="584775"/>
          </a:xfrm>
        </p:spPr>
        <p:txBody>
          <a:bodyPr/>
          <a:lstStyle/>
          <a:p>
            <a:r>
              <a:rPr lang="zh-CN" altLang="en-US" dirty="0" smtClean="0"/>
              <a:t>查看日志（单一备品日志）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1121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备品序号界面，对单一备品序号，点击“日志”按钮，即可查看该备品的操作记录。</a:t>
            </a:r>
            <a:endParaRPr lang="zh-CN" altLang="en-US" sz="1600" dirty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9" y="1286993"/>
            <a:ext cx="11256991" cy="554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81" y="2489114"/>
            <a:ext cx="702090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28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1826141" cy="584775"/>
          </a:xfrm>
        </p:spPr>
        <p:txBody>
          <a:bodyPr/>
          <a:lstStyle/>
          <a:p>
            <a:r>
              <a:rPr lang="zh-CN" altLang="en-US" dirty="0" smtClean="0"/>
              <a:t>通知管理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1121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通知管理界面，可查看报警信息，通过类型，状态，级别，时间等组合查询，可筛选需要关注的报警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勾选进行确认，可消除通知。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652178"/>
            <a:ext cx="10569496" cy="52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01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1826141" cy="584775"/>
          </a:xfrm>
        </p:spPr>
        <p:txBody>
          <a:bodyPr/>
          <a:lstStyle/>
          <a:p>
            <a:r>
              <a:rPr lang="zh-CN" altLang="en-US" dirty="0" smtClean="0"/>
              <a:t>工作桌面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74650" y="827405"/>
            <a:ext cx="11121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工作桌面，可查看相关报警信息，也可快捷处理申领单</a:t>
            </a:r>
            <a:endParaRPr lang="zh-CN" altLang="en-US" sz="1600" dirty="0" smtClean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en-US" sz="1600" dirty="0" smtClean="0"/>
          </a:p>
          <a:p>
            <a:pPr indent="0" algn="l">
              <a:lnSpc>
                <a:spcPct val="150000"/>
              </a:lnSpc>
              <a:buFont typeface="Arial" panose="02080604020202020204" pitchFamily="34" charset="0"/>
              <a:buNone/>
            </a:pP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2" y="1285389"/>
            <a:ext cx="11283467" cy="55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0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1826141" cy="584775"/>
          </a:xfrm>
        </p:spPr>
        <p:txBody>
          <a:bodyPr/>
          <a:lstStyle/>
          <a:p>
            <a:r>
              <a:rPr lang="zh-CN" altLang="en-US" dirty="0" smtClean="0"/>
              <a:t>用户注册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74650" y="827405"/>
            <a:ext cx="9815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备品领用人输入网址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: </a:t>
            </a:r>
            <a:r>
              <a:rPr lang="en-US" altLang="zh-CN" sz="1600" u="sng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  <a:hlinkClick r:id="rId2"/>
              </a:rPr>
              <a:t>http://10.99.169.140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, </a:t>
            </a:r>
            <a:r>
              <a:rPr lang="zh-CN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显示如下登录画面，选择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”</a:t>
            </a:r>
            <a:r>
              <a:rPr lang="zh-CN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前往注册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”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输入登录名为域账号，自动识别出姓名、部门，点击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“</a:t>
            </a:r>
            <a:r>
              <a:rPr lang="zh-CN" altLang="en-US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注册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”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等待备品系统管理员授权使用权限，备品管理员将根据所属部门分配对应权限，仅可申领所属部门的备品</a:t>
            </a: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grpSp>
        <p:nvGrpSpPr>
          <p:cNvPr id="10" name="组合 9"/>
          <p:cNvGrpSpPr/>
          <p:nvPr/>
        </p:nvGrpSpPr>
        <p:grpSpPr>
          <a:xfrm>
            <a:off x="456565" y="2033270"/>
            <a:ext cx="5509260" cy="4221480"/>
            <a:chOff x="719" y="2259"/>
            <a:chExt cx="8676" cy="66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b="939"/>
            <a:stretch>
              <a:fillRect/>
            </a:stretch>
          </p:blipFill>
          <p:spPr>
            <a:xfrm>
              <a:off x="719" y="2259"/>
              <a:ext cx="8676" cy="664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6" y="7442"/>
              <a:ext cx="1361" cy="7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39FC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b="2110"/>
          <a:stretch>
            <a:fillRect/>
          </a:stretch>
        </p:blipFill>
        <p:spPr>
          <a:xfrm>
            <a:off x="6235700" y="2033270"/>
            <a:ext cx="5287645" cy="4211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334566" y="260648"/>
            <a:ext cx="312420" cy="5835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50" name="标题 49"/>
          <p:cNvSpPr>
            <a:spLocks noGrp="1"/>
          </p:cNvSpPr>
          <p:nvPr>
            <p:ph type="title"/>
          </p:nvPr>
        </p:nvSpPr>
        <p:spPr>
          <a:xfrm>
            <a:off x="334566" y="260648"/>
            <a:ext cx="2646878" cy="584775"/>
          </a:xfrm>
        </p:spPr>
        <p:txBody>
          <a:bodyPr/>
          <a:lstStyle/>
          <a:p>
            <a:pPr algn="l"/>
            <a:r>
              <a:rPr lang="zh-CN" altLang="zh-TW" dirty="0" smtClean="0">
                <a:sym typeface="+mn-ea"/>
              </a:rPr>
              <a:t>备品</a:t>
            </a:r>
            <a:r>
              <a:rPr lang="zh-CN" altLang="en-US" dirty="0" smtClean="0">
                <a:sym typeface="+mn-ea"/>
              </a:rPr>
              <a:t>分类创建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34566" y="821910"/>
            <a:ext cx="10977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在备品分类界面，可查看当前备品分类，点击“新建”可创建新的备品分类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设备备件，可与设备类型进行关联，也可不关联设备类型，自行创建备品类型。</a:t>
            </a:r>
            <a:endParaRPr lang="zh-CN" altLang="en-US" sz="16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6" y="1701602"/>
            <a:ext cx="10271671" cy="50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6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334566" y="260648"/>
            <a:ext cx="312420" cy="5835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grpSp>
        <p:nvGrpSpPr>
          <p:cNvPr id="49" name="组合 48"/>
          <p:cNvGrpSpPr/>
          <p:nvPr/>
        </p:nvGrpSpPr>
        <p:grpSpPr>
          <a:xfrm>
            <a:off x="473710" y="1260475"/>
            <a:ext cx="11262360" cy="5109210"/>
            <a:chOff x="746" y="1873"/>
            <a:chExt cx="17736" cy="8173"/>
          </a:xfrm>
        </p:grpSpPr>
        <p:grpSp>
          <p:nvGrpSpPr>
            <p:cNvPr id="45" name="组合 44"/>
            <p:cNvGrpSpPr/>
            <p:nvPr/>
          </p:nvGrpSpPr>
          <p:grpSpPr>
            <a:xfrm>
              <a:off x="746" y="1873"/>
              <a:ext cx="17736" cy="8173"/>
              <a:chOff x="730" y="1458"/>
              <a:chExt cx="17736" cy="8173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0" y="1458"/>
                <a:ext cx="17737" cy="8146"/>
              </a:xfrm>
              <a:prstGeom prst="rect">
                <a:avLst/>
              </a:prstGeom>
            </p:spPr>
          </p:pic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3"/>
              <a:srcRect b="9606"/>
              <a:stretch>
                <a:fillRect/>
              </a:stretch>
            </p:blipFill>
            <p:spPr>
              <a:xfrm>
                <a:off x="2532" y="3063"/>
                <a:ext cx="15810" cy="6568"/>
              </a:xfrm>
              <a:prstGeom prst="rect">
                <a:avLst/>
              </a:prstGeom>
            </p:spPr>
          </p:pic>
          <p:sp>
            <p:nvSpPr>
              <p:cNvPr id="44" name="矩形 43"/>
              <p:cNvSpPr/>
              <p:nvPr/>
            </p:nvSpPr>
            <p:spPr>
              <a:xfrm>
                <a:off x="16889" y="2095"/>
                <a:ext cx="907" cy="5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39FC5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13406" y="4154"/>
              <a:ext cx="793" cy="36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39FC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588" y="3587"/>
              <a:ext cx="1814" cy="5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39FC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标题 49"/>
          <p:cNvSpPr>
            <a:spLocks noGrp="1"/>
          </p:cNvSpPr>
          <p:nvPr>
            <p:ph type="title"/>
          </p:nvPr>
        </p:nvSpPr>
        <p:spPr>
          <a:xfrm>
            <a:off x="334566" y="260648"/>
            <a:ext cx="2632710" cy="583565"/>
          </a:xfrm>
        </p:spPr>
        <p:txBody>
          <a:bodyPr/>
          <a:lstStyle/>
          <a:p>
            <a:pPr algn="l"/>
            <a:r>
              <a:rPr lang="zh-CN" altLang="zh-TW" smtClean="0">
                <a:sym typeface="+mn-ea"/>
              </a:rPr>
              <a:t>备品料号查询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74650" y="827405"/>
            <a:ext cx="63614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在备品清单页面，可按照需求查询料号信息，并提供高级查询功能</a:t>
            </a: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334566" y="260648"/>
            <a:ext cx="312420" cy="5835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50" name="标题 49"/>
          <p:cNvSpPr>
            <a:spLocks noGrp="1"/>
          </p:cNvSpPr>
          <p:nvPr>
            <p:ph type="title"/>
          </p:nvPr>
        </p:nvSpPr>
        <p:spPr>
          <a:xfrm>
            <a:off x="334566" y="260648"/>
            <a:ext cx="2646878" cy="584775"/>
          </a:xfrm>
        </p:spPr>
        <p:txBody>
          <a:bodyPr/>
          <a:lstStyle/>
          <a:p>
            <a:pPr algn="l"/>
            <a:r>
              <a:rPr lang="zh-CN" altLang="zh-TW" dirty="0" smtClean="0">
                <a:sym typeface="+mn-ea"/>
              </a:rPr>
              <a:t>备品</a:t>
            </a:r>
            <a:r>
              <a:rPr lang="zh-CN" altLang="en-US" dirty="0" smtClean="0">
                <a:sym typeface="+mn-ea"/>
              </a:rPr>
              <a:t>资料维护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74650" y="827405"/>
            <a:ext cx="10689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在备品清单页面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，更多操作中点击“新建”，输入各项内容，保存即可</a:t>
            </a: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35" y="1410970"/>
            <a:ext cx="10775726" cy="54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5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334566" y="26064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 smtClean="0"/>
              <a:t>备品序号查询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374650" y="827405"/>
            <a:ext cx="1162521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在备品序号界面，可查看所有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SN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管控的备品，查询其状态及操作记录</a:t>
            </a: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365567"/>
            <a:ext cx="11351790" cy="54187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4432624" cy="584775"/>
          </a:xfrm>
        </p:spPr>
        <p:txBody>
          <a:bodyPr/>
          <a:lstStyle/>
          <a:p>
            <a:r>
              <a:rPr lang="zh-CN" altLang="en-US" dirty="0" smtClean="0"/>
              <a:t>备品入库（无</a:t>
            </a:r>
            <a:r>
              <a:rPr lang="en-US" altLang="zh-CN" dirty="0" smtClean="0"/>
              <a:t>SN</a:t>
            </a:r>
            <a:r>
              <a:rPr lang="zh-CN" altLang="en-US" dirty="0" smtClean="0"/>
              <a:t>管控）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74650" y="827405"/>
            <a:ext cx="10985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在备品清单界面，点击“入库”按钮，进入入库界面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itchFamily="2" charset="-122"/>
                <a:sym typeface="+mn-ea"/>
              </a:rPr>
              <a:t>输入料号，及备品数量，点击“添加”按钮，输入相关信息，保存即可</a:t>
            </a:r>
            <a:endParaRPr lang="zh-CN" altLang="en-US" sz="1600" dirty="0" smtClean="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CN" altLang="zh-CN" sz="1600" dirty="0">
              <a:effectLst/>
              <a:latin typeface="Calibri" panose="020F0502020204030204" pitchFamily="34" charset="0"/>
              <a:ea typeface="宋体" pitchFamily="2" charset="-122"/>
            </a:endParaRPr>
          </a:p>
          <a:p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6" y="1669241"/>
            <a:ext cx="10873208" cy="51903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龍騰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IEC PPT">
      <a:majorFont>
        <a:latin typeface="Segoe UI Semibold"/>
        <a:ea typeface="微軟正黑體"/>
        <a:cs typeface=""/>
      </a:majorFont>
      <a:minorFont>
        <a:latin typeface="Segoe U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39FC5"/>
        </a:solidFill>
        <a:ln>
          <a:solidFill>
            <a:schemeClr val="tx1">
              <a:lumMod val="65000"/>
              <a:lumOff val="3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1520</Words>
  <Application>Microsoft Office PowerPoint</Application>
  <PresentationFormat>自定义</PresentationFormat>
  <Paragraphs>165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微軟正黑體</vt:lpstr>
      <vt:lpstr>新細明體</vt:lpstr>
      <vt:lpstr>宋体</vt:lpstr>
      <vt:lpstr>微软雅黑</vt:lpstr>
      <vt:lpstr>Arial</vt:lpstr>
      <vt:lpstr>Calibri</vt:lpstr>
      <vt:lpstr>Segoe UI</vt:lpstr>
      <vt:lpstr>Segoe UI Semibold</vt:lpstr>
      <vt:lpstr>Times New Roman</vt:lpstr>
      <vt:lpstr>Office 佈景主題</vt:lpstr>
      <vt:lpstr>TPMS Spare Parts Management</vt:lpstr>
      <vt:lpstr>库房管理系统导入规范</vt:lpstr>
      <vt:lpstr>TPM 设备管理-TPMS项目功能范围(一期交付功能)</vt:lpstr>
      <vt:lpstr>用户注册</vt:lpstr>
      <vt:lpstr>备品分类创建</vt:lpstr>
      <vt:lpstr>备品料号查询</vt:lpstr>
      <vt:lpstr>备品资料维护</vt:lpstr>
      <vt:lpstr>PowerPoint 演示文稿</vt:lpstr>
      <vt:lpstr>备品入库（无SN管控）</vt:lpstr>
      <vt:lpstr>备品入库（SN条码管控）</vt:lpstr>
      <vt:lpstr>备品入库（SN条码绑定）</vt:lpstr>
      <vt:lpstr>备品领用（普通领用）</vt:lpstr>
      <vt:lpstr>PowerPoint 演示文稿</vt:lpstr>
      <vt:lpstr>PowerPoint 演示文稿</vt:lpstr>
      <vt:lpstr>PowerPoint 演示文稿</vt:lpstr>
      <vt:lpstr>PowerPoint 演示文稿</vt:lpstr>
      <vt:lpstr>备品送修</vt:lpstr>
      <vt:lpstr>备品维修归还</vt:lpstr>
      <vt:lpstr>PowerPoint 演示文稿</vt:lpstr>
      <vt:lpstr>PowerPoint 演示文稿</vt:lpstr>
      <vt:lpstr>PowerPoint 演示文稿</vt:lpstr>
      <vt:lpstr>备品替换</vt:lpstr>
      <vt:lpstr>备品借用</vt:lpstr>
      <vt:lpstr>备品借用归还</vt:lpstr>
      <vt:lpstr>备品销毁</vt:lpstr>
      <vt:lpstr>备品停用/启用</vt:lpstr>
      <vt:lpstr>查看申领单</vt:lpstr>
      <vt:lpstr>捡料</vt:lpstr>
      <vt:lpstr>发料</vt:lpstr>
      <vt:lpstr>领料/备料看板</vt:lpstr>
      <vt:lpstr>查看日志（备品清单日志）</vt:lpstr>
      <vt:lpstr>查看日志（单一备品日志）</vt:lpstr>
      <vt:lpstr>查看日志（备品序号日志）</vt:lpstr>
      <vt:lpstr>查看日志（单一备品日志）</vt:lpstr>
      <vt:lpstr>通知管理</vt:lpstr>
      <vt:lpstr>工作桌面</vt:lpstr>
      <vt:lpstr>PowerPoint 演示文稿</vt:lpstr>
    </vt:vector>
  </TitlesOfParts>
  <Company>Inventec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iec030226</dc:creator>
  <cp:lastModifiedBy>Wu.Jian 吳健 ITC</cp:lastModifiedBy>
  <cp:revision>4864</cp:revision>
  <dcterms:created xsi:type="dcterms:W3CDTF">2020-06-18T09:59:16Z</dcterms:created>
  <dcterms:modified xsi:type="dcterms:W3CDTF">2020-11-18T08:49:44Z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